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eg"/>
  <Override PartName="/ppt/media/image4.jpg" ContentType="image/jpeg"/>
  <Override PartName="/ppt/media/image5.jpg" ContentType="image/jpeg"/>
  <Override PartName="/ppt/media/image6.jpg" ContentType="image/jpeg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ppt/media/image11.jpg" ContentType="image/jpeg"/>
  <Override PartName="/ppt/media/image12.jpg" ContentType="image/jpeg"/>
  <Override PartName="/ppt/media/image13.jpg" ContentType="image/jpeg"/>
  <Override PartName="/ppt/media/image14.jpg" ContentType="image/jpeg"/>
  <Override PartName="/ppt/media/image15.jpg" ContentType="image/jpeg"/>
  <Override PartName="/ppt/media/image16.jpg" ContentType="image/jpeg"/>
  <Override PartName="/ppt/media/image17.jpg" ContentType="image/jpeg"/>
  <Override PartName="/ppt/media/image18.jpg" ContentType="image/jpeg"/>
  <Override PartName="/ppt/media/image19.jpg" ContentType="image/jpeg"/>
  <Override PartName="/ppt/media/image20.jpg" ContentType="image/jpeg"/>
  <Override PartName="/ppt/media/image21.jpg" ContentType="image/jpeg"/>
  <Override PartName="/ppt/media/image22.jpg" ContentType="image/jpeg"/>
  <Override PartName="/ppt/media/image23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9" r:id="rId2"/>
    <p:sldId id="310" r:id="rId3"/>
    <p:sldId id="304" r:id="rId4"/>
    <p:sldId id="257" r:id="rId5"/>
    <p:sldId id="258" r:id="rId6"/>
    <p:sldId id="260" r:id="rId7"/>
    <p:sldId id="263" r:id="rId8"/>
    <p:sldId id="264" r:id="rId9"/>
    <p:sldId id="265" r:id="rId10"/>
    <p:sldId id="268" r:id="rId11"/>
    <p:sldId id="269" r:id="rId12"/>
    <p:sldId id="271" r:id="rId13"/>
    <p:sldId id="272" r:id="rId14"/>
    <p:sldId id="305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306" r:id="rId23"/>
    <p:sldId id="291" r:id="rId24"/>
    <p:sldId id="296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606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uberose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uberose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6445"/>
            <a:ext cx="9144000" cy="66072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uberose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uberose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/>
          <p:cNvSpPr txBox="1"/>
          <p:nvPr/>
        </p:nvSpPr>
        <p:spPr>
          <a:xfrm>
            <a:off x="211824" y="156466"/>
            <a:ext cx="8932176" cy="63453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654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r>
              <a:rPr lang="en-US" sz="2800" b="1" spc="-15" dirty="0" smtClean="0">
                <a:latin typeface="Times New Roman"/>
                <a:cs typeface="Times New Roman"/>
              </a:rPr>
              <a:t>Soil</a:t>
            </a:r>
          </a:p>
          <a:p>
            <a:pPr marL="12700" marR="29654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endParaRPr lang="en-US" sz="2400" spc="-15" dirty="0">
              <a:latin typeface="Times New Roman"/>
              <a:cs typeface="Times New Roman"/>
            </a:endParaRPr>
          </a:p>
          <a:p>
            <a:pPr marL="12700" marR="296545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r>
              <a:rPr sz="2400" spc="-15" dirty="0" smtClean="0">
                <a:latin typeface="Times New Roman"/>
                <a:cs typeface="Times New Roman"/>
              </a:rPr>
              <a:t>Tuberose</a:t>
            </a:r>
            <a:r>
              <a:rPr sz="2400" spc="20" dirty="0" smtClean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grown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variety </a:t>
            </a:r>
            <a:r>
              <a:rPr sz="2400" dirty="0">
                <a:latin typeface="Times New Roman"/>
                <a:cs typeface="Times New Roman"/>
              </a:rPr>
              <a:t>of soils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light, </a:t>
            </a:r>
            <a:r>
              <a:rPr sz="2400" dirty="0">
                <a:latin typeface="Times New Roman"/>
                <a:cs typeface="Times New Roman"/>
              </a:rPr>
              <a:t>sandy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clay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loam.</a:t>
            </a:r>
          </a:p>
          <a:p>
            <a:pPr marL="12700" marR="34734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soil </a:t>
            </a:r>
            <a:r>
              <a:rPr sz="2400" dirty="0">
                <a:latin typeface="Times New Roman"/>
                <a:cs typeface="Times New Roman"/>
              </a:rPr>
              <a:t>should be </a:t>
            </a:r>
            <a:r>
              <a:rPr sz="2400" spc="-5" dirty="0">
                <a:latin typeface="Times New Roman"/>
                <a:cs typeface="Times New Roman"/>
              </a:rPr>
              <a:t>at least </a:t>
            </a:r>
            <a:r>
              <a:rPr sz="2400" dirty="0">
                <a:latin typeface="Times New Roman"/>
                <a:cs typeface="Times New Roman"/>
              </a:rPr>
              <a:t>45 </a:t>
            </a:r>
            <a:r>
              <a:rPr sz="2400" spc="-5" dirty="0">
                <a:latin typeface="Times New Roman"/>
                <a:cs typeface="Times New Roman"/>
              </a:rPr>
              <a:t>cm deep, well drained,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friable,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rich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organic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matter</a:t>
            </a:r>
            <a:endParaRPr sz="2400" dirty="0">
              <a:latin typeface="Times New Roman"/>
              <a:cs typeface="Times New Roman"/>
            </a:endParaRPr>
          </a:p>
          <a:p>
            <a:pPr marL="12700" marR="28448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soil </a:t>
            </a:r>
            <a:r>
              <a:rPr sz="2400" dirty="0">
                <a:latin typeface="Times New Roman"/>
                <a:cs typeface="Times New Roman"/>
              </a:rPr>
              <a:t>should </a:t>
            </a:r>
            <a:r>
              <a:rPr sz="2400" spc="-5" dirty="0">
                <a:latin typeface="Times New Roman"/>
                <a:cs typeface="Times New Roman"/>
              </a:rPr>
              <a:t>have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pH </a:t>
            </a:r>
            <a:r>
              <a:rPr sz="2400" spc="-10" dirty="0">
                <a:latin typeface="Times New Roman"/>
                <a:cs typeface="Times New Roman"/>
              </a:rPr>
              <a:t>range </a:t>
            </a: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6.5 to 7.5 with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good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aeration.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"/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Times New Roman"/>
                <a:cs typeface="Times New Roman"/>
              </a:rPr>
              <a:t>Climate</a:t>
            </a:r>
            <a:endParaRPr sz="2400" dirty="0">
              <a:latin typeface="Times New Roman"/>
              <a:cs typeface="Times New Roman"/>
            </a:endParaRPr>
          </a:p>
          <a:p>
            <a:pPr marL="12700" marR="558800">
              <a:lnSpc>
                <a:spcPct val="100000"/>
              </a:lnSpc>
              <a:spcBef>
                <a:spcPts val="1205"/>
              </a:spcBef>
              <a:buFont typeface="Wingdings"/>
              <a:buChar char=""/>
              <a:tabLst>
                <a:tab pos="399415" algn="l"/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crop is </a:t>
            </a:r>
            <a:r>
              <a:rPr sz="2400" dirty="0">
                <a:latin typeface="Times New Roman"/>
                <a:cs typeface="Times New Roman"/>
              </a:rPr>
              <a:t>best </a:t>
            </a:r>
            <a:r>
              <a:rPr sz="2400" spc="-5" dirty="0">
                <a:latin typeface="Times New Roman"/>
                <a:cs typeface="Times New Roman"/>
              </a:rPr>
              <a:t>suited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cultivation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tropical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subtropical 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temperate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climates.</a:t>
            </a:r>
            <a:endParaRPr sz="2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005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crop is reported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flower profusely throughout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year, </a:t>
            </a: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climate </a:t>
            </a:r>
            <a:r>
              <a:rPr sz="2400" dirty="0">
                <a:latin typeface="Times New Roman"/>
                <a:cs typeface="Times New Roman"/>
              </a:rPr>
              <a:t>is mild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spc="-10" dirty="0">
                <a:latin typeface="Times New Roman"/>
                <a:cs typeface="Times New Roman"/>
              </a:rPr>
              <a:t>free </a:t>
            </a:r>
            <a:r>
              <a:rPr sz="2400" spc="-5" dirty="0">
                <a:latin typeface="Times New Roman"/>
                <a:cs typeface="Times New Roman"/>
              </a:rPr>
              <a:t>from extremes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high </a:t>
            </a:r>
            <a:r>
              <a:rPr sz="2400" spc="-5" dirty="0">
                <a:latin typeface="Times New Roman"/>
                <a:cs typeface="Times New Roman"/>
              </a:rPr>
              <a:t> and low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temperature.</a:t>
            </a:r>
            <a:endParaRPr sz="2400" dirty="0">
              <a:latin typeface="Times New Roman"/>
              <a:cs typeface="Times New Roman"/>
            </a:endParaRPr>
          </a:p>
          <a:p>
            <a:pPr marL="387350" indent="-375285" algn="just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387985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temperature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range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20-30</a:t>
            </a:r>
            <a:r>
              <a:rPr sz="2400" spc="-5" dirty="0">
                <a:latin typeface="Arial MT"/>
                <a:cs typeface="Arial MT"/>
              </a:rPr>
              <a:t>°</a:t>
            </a:r>
            <a:r>
              <a:rPr sz="2400" spc="-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 is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considered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ideal</a:t>
            </a:r>
            <a:endParaRPr sz="2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crop.</a:t>
            </a:r>
            <a:endParaRPr sz="2400" dirty="0">
              <a:latin typeface="Times New Roman"/>
              <a:cs typeface="Times New Roman"/>
            </a:endParaRPr>
          </a:p>
          <a:p>
            <a:pPr marL="568960">
              <a:lnSpc>
                <a:spcPct val="100000"/>
              </a:lnSpc>
              <a:spcBef>
                <a:spcPts val="120"/>
              </a:spcBef>
            </a:pPr>
            <a:endParaRPr sz="1400" dirty="0"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2182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tuberose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tuberose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tuberose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541477"/>
            <a:ext cx="9143999" cy="31652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tuberose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tuberose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3911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tuberose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tuberose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3999" cy="198515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lang="en-US" b="1" spc="-10" dirty="0">
                <a:latin typeface="Times New Roman"/>
                <a:cs typeface="Times New Roman"/>
              </a:rPr>
              <a:t>Fertilizer</a:t>
            </a:r>
            <a:r>
              <a:rPr lang="en-US" b="1" spc="-45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application</a:t>
            </a:r>
            <a:endParaRPr lang="en-US" dirty="0">
              <a:latin typeface="Times New Roman"/>
              <a:cs typeface="Times New Roman"/>
            </a:endParaRPr>
          </a:p>
          <a:p>
            <a:pPr marL="76200" marR="139319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545465" algn="l"/>
                <a:tab pos="546100" algn="l"/>
              </a:tabLst>
            </a:pPr>
            <a:r>
              <a:rPr lang="en-US" dirty="0">
                <a:latin typeface="Times New Roman"/>
                <a:cs typeface="Times New Roman"/>
              </a:rPr>
              <a:t>100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kg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N,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60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kg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5" dirty="0">
                <a:latin typeface="Times New Roman"/>
                <a:cs typeface="Times New Roman"/>
              </a:rPr>
              <a:t>P</a:t>
            </a:r>
            <a:r>
              <a:rPr lang="en-US" spc="7" baseline="-20833" dirty="0">
                <a:latin typeface="Times New Roman"/>
                <a:cs typeface="Times New Roman"/>
              </a:rPr>
              <a:t>2</a:t>
            </a:r>
            <a:r>
              <a:rPr lang="en-US" spc="5" dirty="0">
                <a:latin typeface="Times New Roman"/>
                <a:cs typeface="Times New Roman"/>
              </a:rPr>
              <a:t>O</a:t>
            </a:r>
            <a:r>
              <a:rPr lang="en-US" spc="7" baseline="-20833" dirty="0">
                <a:latin typeface="Times New Roman"/>
                <a:cs typeface="Times New Roman"/>
              </a:rPr>
              <a:t>5</a:t>
            </a:r>
            <a:r>
              <a:rPr lang="en-US" spc="270" baseline="-20833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and </a:t>
            </a:r>
            <a:r>
              <a:rPr lang="en-US" dirty="0">
                <a:latin typeface="Times New Roman"/>
                <a:cs typeface="Times New Roman"/>
              </a:rPr>
              <a:t>40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kg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K</a:t>
            </a:r>
            <a:r>
              <a:rPr lang="en-US" baseline="-20833" dirty="0">
                <a:latin typeface="Times New Roman"/>
                <a:cs typeface="Times New Roman"/>
              </a:rPr>
              <a:t>2</a:t>
            </a:r>
            <a:r>
              <a:rPr lang="en-US" dirty="0">
                <a:latin typeface="Times New Roman"/>
                <a:cs typeface="Times New Roman"/>
              </a:rPr>
              <a:t>O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/ha</a:t>
            </a:r>
            <a:r>
              <a:rPr lang="en-US" spc="-3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is </a:t>
            </a:r>
            <a:r>
              <a:rPr lang="en-US" spc="-58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recommended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for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tuberose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production.</a:t>
            </a:r>
            <a:endParaRPr lang="en-US" dirty="0">
              <a:latin typeface="Times New Roman"/>
              <a:cs typeface="Times New Roman"/>
            </a:endParaRPr>
          </a:p>
          <a:p>
            <a:pPr marL="76200" marR="1778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69265" algn="l"/>
                <a:tab pos="469900" algn="l"/>
              </a:tabLst>
            </a:pPr>
            <a:r>
              <a:rPr lang="en-US" spc="-5" dirty="0">
                <a:latin typeface="Times New Roman"/>
                <a:cs typeface="Times New Roman"/>
              </a:rPr>
              <a:t>Of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full recommended </a:t>
            </a:r>
            <a:r>
              <a:rPr lang="en-US" dirty="0">
                <a:latin typeface="Times New Roman"/>
                <a:cs typeface="Times New Roman"/>
              </a:rPr>
              <a:t>dose of </a:t>
            </a:r>
            <a:r>
              <a:rPr lang="en-US" spc="-5" dirty="0">
                <a:latin typeface="Times New Roman"/>
                <a:cs typeface="Times New Roman"/>
              </a:rPr>
              <a:t>fertilizers, half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N, </a:t>
            </a:r>
            <a:r>
              <a:rPr lang="en-US" spc="-58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the </a:t>
            </a:r>
            <a:r>
              <a:rPr lang="en-US" spc="-5" dirty="0">
                <a:latin typeface="Times New Roman"/>
                <a:cs typeface="Times New Roman"/>
              </a:rPr>
              <a:t>full </a:t>
            </a:r>
            <a:r>
              <a:rPr lang="en-US" dirty="0">
                <a:latin typeface="Times New Roman"/>
                <a:cs typeface="Times New Roman"/>
              </a:rPr>
              <a:t>dose of </a:t>
            </a:r>
            <a:r>
              <a:rPr lang="en-US" spc="-5" dirty="0">
                <a:latin typeface="Times New Roman"/>
                <a:cs typeface="Times New Roman"/>
              </a:rPr>
              <a:t>P and K has </a:t>
            </a:r>
            <a:r>
              <a:rPr lang="en-US" dirty="0">
                <a:latin typeface="Times New Roman"/>
                <a:cs typeface="Times New Roman"/>
              </a:rPr>
              <a:t>to be </a:t>
            </a:r>
            <a:r>
              <a:rPr lang="en-US" spc="-5" dirty="0">
                <a:latin typeface="Times New Roman"/>
                <a:cs typeface="Times New Roman"/>
              </a:rPr>
              <a:t>applied at </a:t>
            </a:r>
            <a:r>
              <a:rPr lang="en-US" dirty="0">
                <a:latin typeface="Times New Roman"/>
                <a:cs typeface="Times New Roman"/>
              </a:rPr>
              <a:t>the time of 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planting</a:t>
            </a:r>
            <a:r>
              <a:rPr lang="en-US" spc="-2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and</a:t>
            </a:r>
            <a:r>
              <a:rPr lang="en-US" dirty="0">
                <a:latin typeface="Times New Roman"/>
                <a:cs typeface="Times New Roman"/>
              </a:rPr>
              <a:t> the</a:t>
            </a:r>
            <a:r>
              <a:rPr lang="en-US" spc="-5" dirty="0">
                <a:latin typeface="Times New Roman"/>
                <a:cs typeface="Times New Roman"/>
              </a:rPr>
              <a:t> remaining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half</a:t>
            </a:r>
            <a:r>
              <a:rPr lang="en-US" dirty="0">
                <a:latin typeface="Times New Roman"/>
                <a:cs typeface="Times New Roman"/>
              </a:rPr>
              <a:t> of</a:t>
            </a:r>
            <a:r>
              <a:rPr lang="en-US" spc="-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N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is given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10" dirty="0">
                <a:latin typeface="Times New Roman"/>
                <a:cs typeface="Times New Roman"/>
              </a:rPr>
              <a:t>as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5" dirty="0">
                <a:latin typeface="Times New Roman"/>
                <a:cs typeface="Times New Roman"/>
              </a:rPr>
              <a:t>top- 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dressing after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45 </a:t>
            </a:r>
            <a:r>
              <a:rPr lang="en-US" spc="-25" dirty="0">
                <a:latin typeface="Times New Roman"/>
                <a:cs typeface="Times New Roman"/>
              </a:rPr>
              <a:t>days</a:t>
            </a:r>
            <a:r>
              <a:rPr lang="en-US" spc="7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planting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" y="1968523"/>
            <a:ext cx="9143999" cy="44165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3500">
              <a:lnSpc>
                <a:spcPct val="100000"/>
              </a:lnSpc>
              <a:spcBef>
                <a:spcPts val="1300"/>
              </a:spcBef>
            </a:pPr>
            <a:r>
              <a:rPr lang="en-US" b="1" spc="-5" dirty="0">
                <a:latin typeface="Times New Roman"/>
                <a:cs typeface="Times New Roman"/>
              </a:rPr>
              <a:t>Irrigation</a:t>
            </a:r>
            <a:endParaRPr lang="en-US" dirty="0">
              <a:latin typeface="Times New Roman"/>
              <a:cs typeface="Times New Roman"/>
            </a:endParaRPr>
          </a:p>
          <a:p>
            <a:pPr marL="63500" marR="57785">
              <a:lnSpc>
                <a:spcPct val="100000"/>
              </a:lnSpc>
              <a:spcBef>
                <a:spcPts val="1200"/>
              </a:spcBef>
              <a:buChar char="•"/>
              <a:tabLst>
                <a:tab pos="321945" algn="l"/>
                <a:tab pos="322580" algn="l"/>
              </a:tabLst>
            </a:pPr>
            <a:r>
              <a:rPr lang="en-US" spc="-20" dirty="0">
                <a:latin typeface="Times New Roman"/>
                <a:cs typeface="Times New Roman"/>
              </a:rPr>
              <a:t>Subsequently,</a:t>
            </a:r>
            <a:r>
              <a:rPr lang="en-US" spc="22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the</a:t>
            </a:r>
            <a:r>
              <a:rPr lang="en-US" spc="23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crop</a:t>
            </a:r>
            <a:r>
              <a:rPr lang="en-US" spc="26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21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irrigated</a:t>
            </a:r>
            <a:r>
              <a:rPr lang="en-US" spc="23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at</a:t>
            </a:r>
            <a:r>
              <a:rPr lang="en-US" spc="22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5-7</a:t>
            </a:r>
            <a:r>
              <a:rPr lang="en-US" spc="24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days</a:t>
            </a:r>
            <a:r>
              <a:rPr lang="en-US" spc="22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intervals </a:t>
            </a:r>
            <a:r>
              <a:rPr lang="en-US" spc="-58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depending upon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weather</a:t>
            </a:r>
            <a:r>
              <a:rPr lang="en-US" spc="1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conditions.</a:t>
            </a:r>
          </a:p>
          <a:p>
            <a:pPr marL="63500" marR="54610">
              <a:lnSpc>
                <a:spcPct val="100000"/>
              </a:lnSpc>
              <a:spcBef>
                <a:spcPts val="605"/>
              </a:spcBef>
              <a:buChar char="•"/>
              <a:tabLst>
                <a:tab pos="325120" algn="l"/>
                <a:tab pos="325755" algn="l"/>
              </a:tabLst>
            </a:pPr>
            <a:r>
              <a:rPr lang="en-US" spc="-30" dirty="0">
                <a:latin typeface="Times New Roman"/>
                <a:cs typeface="Times New Roman"/>
              </a:rPr>
              <a:t>In</a:t>
            </a:r>
            <a:r>
              <a:rPr lang="en-US" spc="9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the</a:t>
            </a:r>
            <a:r>
              <a:rPr lang="en-US" spc="8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summer</a:t>
            </a:r>
            <a:r>
              <a:rPr lang="en-US" spc="9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months,</a:t>
            </a:r>
            <a:r>
              <a:rPr lang="en-US" spc="9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irrigation</a:t>
            </a:r>
            <a:r>
              <a:rPr lang="en-US" spc="1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is</a:t>
            </a:r>
            <a:r>
              <a:rPr lang="en-US" spc="9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recommended</a:t>
            </a:r>
            <a:r>
              <a:rPr lang="en-US" spc="10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twice </a:t>
            </a:r>
            <a:r>
              <a:rPr lang="en-US" spc="-58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20" dirty="0">
                <a:latin typeface="Times New Roman"/>
                <a:cs typeface="Times New Roman"/>
              </a:rPr>
              <a:t> </a:t>
            </a:r>
            <a:r>
              <a:rPr lang="en-US" spc="-10" dirty="0">
                <a:latin typeface="Times New Roman"/>
                <a:cs typeface="Times New Roman"/>
              </a:rPr>
              <a:t>week.</a:t>
            </a:r>
            <a:endParaRPr lang="en-US" dirty="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1800"/>
              </a:spcBef>
            </a:pPr>
            <a:r>
              <a:rPr lang="en-US" b="1" dirty="0">
                <a:latin typeface="Times New Roman"/>
                <a:cs typeface="Times New Roman"/>
              </a:rPr>
              <a:t>Effect</a:t>
            </a:r>
            <a:r>
              <a:rPr lang="en-US" b="1" spc="-40" dirty="0">
                <a:latin typeface="Times New Roman"/>
                <a:cs typeface="Times New Roman"/>
              </a:rPr>
              <a:t> </a:t>
            </a:r>
            <a:r>
              <a:rPr lang="en-US" b="1" dirty="0">
                <a:latin typeface="Times New Roman"/>
                <a:cs typeface="Times New Roman"/>
              </a:rPr>
              <a:t>of </a:t>
            </a:r>
            <a:r>
              <a:rPr lang="en-US" b="1" spc="-15" dirty="0">
                <a:latin typeface="Times New Roman"/>
                <a:cs typeface="Times New Roman"/>
              </a:rPr>
              <a:t>Growth</a:t>
            </a:r>
            <a:r>
              <a:rPr lang="en-US" b="1" spc="-5" dirty="0">
                <a:latin typeface="Times New Roman"/>
                <a:cs typeface="Times New Roman"/>
              </a:rPr>
              <a:t> </a:t>
            </a:r>
            <a:r>
              <a:rPr lang="en-US" b="1" spc="-10" dirty="0">
                <a:latin typeface="Times New Roman"/>
                <a:cs typeface="Times New Roman"/>
              </a:rPr>
              <a:t>regulators</a:t>
            </a:r>
            <a:endParaRPr lang="en-US" dirty="0">
              <a:latin typeface="Times New Roman"/>
              <a:cs typeface="Times New Roman"/>
            </a:endParaRPr>
          </a:p>
          <a:p>
            <a:pPr marL="63500" marR="57150" algn="just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514984" algn="l"/>
              </a:tabLst>
            </a:pPr>
            <a:r>
              <a:rPr lang="en-US" spc="-5" dirty="0">
                <a:latin typeface="Times New Roman"/>
                <a:cs typeface="Times New Roman"/>
              </a:rPr>
              <a:t>Application </a:t>
            </a:r>
            <a:r>
              <a:rPr lang="en-US" dirty="0">
                <a:latin typeface="Times New Roman"/>
                <a:cs typeface="Times New Roman"/>
              </a:rPr>
              <a:t>of both </a:t>
            </a:r>
            <a:r>
              <a:rPr lang="en-US" spc="-10" dirty="0">
                <a:latin typeface="Times New Roman"/>
                <a:cs typeface="Times New Roman"/>
              </a:rPr>
              <a:t>CCC </a:t>
            </a:r>
            <a:r>
              <a:rPr lang="en-US" spc="-5" dirty="0">
                <a:latin typeface="Times New Roman"/>
                <a:cs typeface="Times New Roman"/>
              </a:rPr>
              <a:t>at </a:t>
            </a:r>
            <a:r>
              <a:rPr lang="en-US" dirty="0">
                <a:latin typeface="Times New Roman"/>
                <a:cs typeface="Times New Roman"/>
              </a:rPr>
              <a:t>5000 </a:t>
            </a:r>
            <a:r>
              <a:rPr lang="en-US" spc="-10" dirty="0">
                <a:latin typeface="Times New Roman"/>
                <a:cs typeface="Times New Roman"/>
              </a:rPr>
              <a:t>ppm </a:t>
            </a:r>
            <a:r>
              <a:rPr lang="en-US" spc="-5" dirty="0">
                <a:latin typeface="Times New Roman"/>
                <a:cs typeface="Times New Roman"/>
              </a:rPr>
              <a:t>and GA3 </a:t>
            </a:r>
            <a:r>
              <a:rPr lang="en-US" spc="-10" dirty="0">
                <a:latin typeface="Times New Roman"/>
                <a:cs typeface="Times New Roman"/>
              </a:rPr>
              <a:t>at 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1000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ppm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results</a:t>
            </a:r>
            <a:r>
              <a:rPr lang="en-US" dirty="0">
                <a:latin typeface="Times New Roman"/>
                <a:cs typeface="Times New Roman"/>
              </a:rPr>
              <a:t> in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early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flowering,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increased</a:t>
            </a:r>
            <a:r>
              <a:rPr lang="en-US" spc="59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flower 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stalk, number of </a:t>
            </a:r>
            <a:r>
              <a:rPr lang="en-US" spc="-5" dirty="0">
                <a:latin typeface="Times New Roman"/>
                <a:cs typeface="Times New Roman"/>
              </a:rPr>
              <a:t>flower florets production and improves </a:t>
            </a:r>
            <a:r>
              <a:rPr lang="en-US" dirty="0">
                <a:latin typeface="Times New Roman"/>
                <a:cs typeface="Times New Roman"/>
              </a:rPr>
              <a:t> the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quality</a:t>
            </a:r>
            <a:r>
              <a:rPr lang="en-US" spc="-1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of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flowers</a:t>
            </a:r>
            <a:endParaRPr lang="en-US" dirty="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1805"/>
              </a:spcBef>
            </a:pPr>
            <a:r>
              <a:rPr lang="en-US" b="1" spc="-10" dirty="0">
                <a:latin typeface="Times New Roman"/>
                <a:cs typeface="Times New Roman"/>
              </a:rPr>
              <a:t>Intercultural</a:t>
            </a:r>
            <a:r>
              <a:rPr lang="en-US" b="1" spc="10" dirty="0">
                <a:latin typeface="Times New Roman"/>
                <a:cs typeface="Times New Roman"/>
              </a:rPr>
              <a:t> </a:t>
            </a:r>
            <a:r>
              <a:rPr lang="en-US" b="1" spc="-5" dirty="0">
                <a:latin typeface="Times New Roman"/>
                <a:cs typeface="Times New Roman"/>
              </a:rPr>
              <a:t>operations</a:t>
            </a:r>
            <a:endParaRPr lang="en-US" dirty="0">
              <a:latin typeface="Times New Roman"/>
              <a:cs typeface="Times New Roman"/>
            </a:endParaRPr>
          </a:p>
          <a:p>
            <a:pPr marL="63500" marR="55880" algn="just">
              <a:lnSpc>
                <a:spcPct val="100000"/>
              </a:lnSpc>
              <a:spcBef>
                <a:spcPts val="1200"/>
              </a:spcBef>
              <a:buChar char="•"/>
              <a:tabLst>
                <a:tab pos="325755" algn="l"/>
              </a:tabLst>
            </a:pPr>
            <a:r>
              <a:rPr lang="en-US" spc="-30" dirty="0">
                <a:latin typeface="Times New Roman"/>
                <a:cs typeface="Times New Roman"/>
              </a:rPr>
              <a:t>In </a:t>
            </a:r>
            <a:r>
              <a:rPr lang="en-US" spc="-5" dirty="0">
                <a:latin typeface="Times New Roman"/>
                <a:cs typeface="Times New Roman"/>
              </a:rPr>
              <a:t>order </a:t>
            </a:r>
            <a:r>
              <a:rPr lang="en-US" dirty="0">
                <a:latin typeface="Times New Roman"/>
                <a:cs typeface="Times New Roman"/>
              </a:rPr>
              <a:t>to </a:t>
            </a:r>
            <a:r>
              <a:rPr lang="en-US" spc="-10" dirty="0">
                <a:latin typeface="Times New Roman"/>
                <a:cs typeface="Times New Roman"/>
              </a:rPr>
              <a:t>keep </a:t>
            </a:r>
            <a:r>
              <a:rPr lang="en-US" dirty="0">
                <a:latin typeface="Times New Roman"/>
                <a:cs typeface="Times New Roman"/>
              </a:rPr>
              <a:t>the plots </a:t>
            </a:r>
            <a:r>
              <a:rPr lang="en-US" spc="-10" dirty="0">
                <a:latin typeface="Times New Roman"/>
                <a:cs typeface="Times New Roman"/>
              </a:rPr>
              <a:t>free </a:t>
            </a:r>
            <a:r>
              <a:rPr lang="en-US" spc="10" dirty="0">
                <a:latin typeface="Times New Roman"/>
                <a:cs typeface="Times New Roman"/>
              </a:rPr>
              <a:t>of </a:t>
            </a:r>
            <a:r>
              <a:rPr lang="en-US" dirty="0">
                <a:latin typeface="Times New Roman"/>
                <a:cs typeface="Times New Roman"/>
              </a:rPr>
              <a:t>weeds </a:t>
            </a:r>
            <a:r>
              <a:rPr lang="en-US" spc="-5" dirty="0">
                <a:latin typeface="Times New Roman"/>
                <a:cs typeface="Times New Roman"/>
              </a:rPr>
              <a:t>and </a:t>
            </a:r>
            <a:r>
              <a:rPr lang="en-US" dirty="0">
                <a:latin typeface="Times New Roman"/>
                <a:cs typeface="Times New Roman"/>
              </a:rPr>
              <a:t>to avoid the 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exposure of bulbs, the plots </a:t>
            </a:r>
            <a:r>
              <a:rPr lang="en-US" spc="-5" dirty="0">
                <a:latin typeface="Times New Roman"/>
                <a:cs typeface="Times New Roman"/>
              </a:rPr>
              <a:t>are weeded and </a:t>
            </a:r>
            <a:r>
              <a:rPr lang="en-US" dirty="0">
                <a:latin typeface="Times New Roman"/>
                <a:cs typeface="Times New Roman"/>
              </a:rPr>
              <a:t>earthed-up 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once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month.</a:t>
            </a:r>
          </a:p>
          <a:p>
            <a:pPr marL="63500" marR="61594" algn="just">
              <a:lnSpc>
                <a:spcPct val="100000"/>
              </a:lnSpc>
              <a:spcBef>
                <a:spcPts val="605"/>
              </a:spcBef>
              <a:buChar char="•"/>
              <a:tabLst>
                <a:tab pos="316865" algn="l"/>
              </a:tabLst>
            </a:pPr>
            <a:r>
              <a:rPr lang="en-US" dirty="0">
                <a:latin typeface="Times New Roman"/>
                <a:cs typeface="Times New Roman"/>
              </a:rPr>
              <a:t>The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application</a:t>
            </a:r>
            <a:r>
              <a:rPr lang="en-US" dirty="0">
                <a:latin typeface="Times New Roman"/>
                <a:cs typeface="Times New Roman"/>
              </a:rPr>
              <a:t> of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Atrazine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(@</a:t>
            </a:r>
            <a:r>
              <a:rPr lang="en-US" dirty="0">
                <a:latin typeface="Times New Roman"/>
                <a:cs typeface="Times New Roman"/>
              </a:rPr>
              <a:t> 3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kg/ha)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spc="-10" dirty="0">
                <a:latin typeface="Times New Roman"/>
                <a:cs typeface="Times New Roman"/>
              </a:rPr>
              <a:t>as</a:t>
            </a:r>
            <a:r>
              <a:rPr lang="en-US" spc="-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a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pre- </a:t>
            </a:r>
            <a:r>
              <a:rPr lang="en-US" spc="5" dirty="0">
                <a:latin typeface="Times New Roman"/>
                <a:cs typeface="Times New Roman"/>
              </a:rPr>
              <a:t> </a:t>
            </a:r>
            <a:r>
              <a:rPr lang="en-US" spc="-90" dirty="0">
                <a:latin typeface="Times New Roman"/>
                <a:cs typeface="Times New Roman"/>
              </a:rPr>
              <a:t>eme</a:t>
            </a:r>
            <a:r>
              <a:rPr lang="en-US" spc="-135" baseline="5952" dirty="0">
                <a:latin typeface="Times New Roman"/>
                <a:cs typeface="Times New Roman"/>
              </a:rPr>
              <a:t>8</a:t>
            </a:r>
            <a:r>
              <a:rPr lang="en-US" spc="-90" dirty="0">
                <a:latin typeface="Times New Roman"/>
                <a:cs typeface="Times New Roman"/>
              </a:rPr>
              <a:t>rgent</a:t>
            </a:r>
            <a:r>
              <a:rPr lang="en-US" spc="4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weedicide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spc="-5" dirty="0">
                <a:latin typeface="Times New Roman"/>
                <a:cs typeface="Times New Roman"/>
              </a:rPr>
              <a:t>keeps</a:t>
            </a:r>
            <a:r>
              <a:rPr lang="en-US" spc="2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the</a:t>
            </a:r>
            <a:r>
              <a:rPr lang="en-US" spc="-10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plots</a:t>
            </a:r>
            <a:r>
              <a:rPr lang="en-US" spc="-15" dirty="0">
                <a:latin typeface="Times New Roman"/>
                <a:cs typeface="Times New Roman"/>
              </a:rPr>
              <a:t> </a:t>
            </a:r>
            <a:r>
              <a:rPr lang="en-US" spc="-10" dirty="0">
                <a:latin typeface="Times New Roman"/>
                <a:cs typeface="Times New Roman"/>
              </a:rPr>
              <a:t>weed-free.</a:t>
            </a:r>
            <a:endParaRPr lang="en-US" dirty="0"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85117"/>
            <a:ext cx="9143999" cy="47288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5155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tuberose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tuberosepptx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tuberosepptx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7-tuberosepptx-4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89077"/>
            <a:ext cx="9143999" cy="46892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35558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lang="en-US" sz="3200" b="1" spc="-10" dirty="0">
                <a:latin typeface="Times New Roman"/>
                <a:cs typeface="Times New Roman"/>
              </a:rPr>
              <a:t>Pests</a:t>
            </a:r>
            <a:r>
              <a:rPr lang="en-US" sz="3200" b="1" spc="15" dirty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Times New Roman"/>
                <a:cs typeface="Times New Roman"/>
              </a:rPr>
              <a:t>of</a:t>
            </a:r>
            <a:r>
              <a:rPr lang="en-US" sz="3200" b="1" spc="-35" dirty="0">
                <a:latin typeface="Times New Roman"/>
                <a:cs typeface="Times New Roman"/>
              </a:rPr>
              <a:t> </a:t>
            </a:r>
            <a:r>
              <a:rPr lang="en-US" sz="3200" b="1" spc="-10" dirty="0">
                <a:latin typeface="Times New Roman"/>
                <a:cs typeface="Times New Roman"/>
              </a:rPr>
              <a:t>tuberose</a:t>
            </a:r>
            <a:endParaRPr lang="en-US" sz="3200" dirty="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spcBef>
                <a:spcPts val="1205"/>
              </a:spcBef>
              <a:buChar char="•"/>
              <a:tabLst>
                <a:tab pos="329565" algn="l"/>
                <a:tab pos="330200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Aphids</a:t>
            </a:r>
            <a:endParaRPr lang="en-US" sz="32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600"/>
              </a:spcBef>
              <a:buChar char="•"/>
              <a:tabLst>
                <a:tab pos="271145" algn="l"/>
                <a:tab pos="271780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Grasshoppers</a:t>
            </a:r>
            <a:endParaRPr lang="en-US" sz="32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600"/>
              </a:spcBef>
              <a:buChar char="•"/>
              <a:tabLst>
                <a:tab pos="271145" algn="l"/>
                <a:tab pos="271780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Red</a:t>
            </a:r>
            <a:r>
              <a:rPr lang="en-US" sz="3200" spc="-25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spider</a:t>
            </a:r>
            <a:r>
              <a:rPr lang="en-US" sz="3200" spc="-25" dirty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mites</a:t>
            </a:r>
          </a:p>
          <a:p>
            <a:pPr marL="265430" indent="-253365">
              <a:lnSpc>
                <a:spcPct val="100000"/>
              </a:lnSpc>
              <a:spcBef>
                <a:spcPts val="600"/>
              </a:spcBef>
              <a:buChar char="•"/>
              <a:tabLst>
                <a:tab pos="265430" algn="l"/>
                <a:tab pos="266065" algn="l"/>
              </a:tabLst>
            </a:pPr>
            <a:r>
              <a:rPr lang="en-US" sz="3200" spc="-5" dirty="0" err="1">
                <a:latin typeface="Times New Roman"/>
                <a:cs typeface="Times New Roman"/>
              </a:rPr>
              <a:t>Thrips</a:t>
            </a:r>
            <a:endParaRPr lang="en-US" sz="3200" dirty="0">
              <a:latin typeface="Times New Roman"/>
              <a:cs typeface="Times New Roman"/>
            </a:endParaRPr>
          </a:p>
          <a:p>
            <a:pPr marL="271780" indent="-259079">
              <a:lnSpc>
                <a:spcPct val="100000"/>
              </a:lnSpc>
              <a:spcBef>
                <a:spcPts val="605"/>
              </a:spcBef>
              <a:buChar char="•"/>
              <a:tabLst>
                <a:tab pos="271145" algn="l"/>
                <a:tab pos="271780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Root-knot</a:t>
            </a:r>
            <a:r>
              <a:rPr lang="en-US" sz="3200" spc="-2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nematode and</a:t>
            </a:r>
            <a:r>
              <a:rPr lang="en-US" sz="3200" spc="25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greasy</a:t>
            </a:r>
            <a:r>
              <a:rPr lang="en-US" sz="3200" spc="2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streak</a:t>
            </a:r>
            <a:r>
              <a:rPr lang="en-US" sz="3200" spc="25" dirty="0">
                <a:latin typeface="Times New Roman"/>
                <a:cs typeface="Times New Roman"/>
              </a:rPr>
              <a:t> </a:t>
            </a:r>
            <a:r>
              <a:rPr lang="en-US" sz="3200" spc="-5" dirty="0" smtClean="0">
                <a:latin typeface="Times New Roman"/>
                <a:cs typeface="Times New Roman"/>
              </a:rPr>
              <a:t>nematode</a:t>
            </a:r>
            <a:endParaRPr lang="en-US" sz="3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en-US" sz="3200" b="1" spc="-5" dirty="0">
                <a:latin typeface="Times New Roman"/>
                <a:cs typeface="Times New Roman"/>
              </a:rPr>
              <a:t>Diseases </a:t>
            </a:r>
            <a:r>
              <a:rPr lang="en-US" sz="3200" b="1" dirty="0">
                <a:latin typeface="Times New Roman"/>
                <a:cs typeface="Times New Roman"/>
              </a:rPr>
              <a:t>of</a:t>
            </a:r>
            <a:r>
              <a:rPr lang="en-US" sz="3200" b="1" spc="-30" dirty="0">
                <a:latin typeface="Times New Roman"/>
                <a:cs typeface="Times New Roman"/>
              </a:rPr>
              <a:t> </a:t>
            </a:r>
            <a:r>
              <a:rPr lang="en-US" sz="3200" b="1" spc="-10" dirty="0">
                <a:latin typeface="Times New Roman"/>
                <a:cs typeface="Times New Roman"/>
              </a:rPr>
              <a:t>tuberose</a:t>
            </a:r>
            <a:endParaRPr lang="en-US" sz="3200" dirty="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405765" algn="l"/>
                <a:tab pos="406400" algn="l"/>
              </a:tabLst>
            </a:pPr>
            <a:r>
              <a:rPr lang="en-US" sz="3200" dirty="0">
                <a:latin typeface="Times New Roman"/>
                <a:cs typeface="Times New Roman"/>
              </a:rPr>
              <a:t>Stem</a:t>
            </a:r>
            <a:r>
              <a:rPr lang="en-US" sz="3200" spc="-7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rot</a:t>
            </a:r>
            <a:endParaRPr lang="en-US" sz="3200" dirty="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405765" algn="l"/>
                <a:tab pos="406400" algn="l"/>
              </a:tabLst>
            </a:pPr>
            <a:r>
              <a:rPr lang="en-US" sz="3200" spc="-5" dirty="0">
                <a:latin typeface="Times New Roman"/>
                <a:cs typeface="Times New Roman"/>
              </a:rPr>
              <a:t>Flower</a:t>
            </a:r>
            <a:r>
              <a:rPr lang="en-US" sz="3200" spc="-15" dirty="0">
                <a:latin typeface="Times New Roman"/>
                <a:cs typeface="Times New Roman"/>
              </a:rPr>
              <a:t> </a:t>
            </a:r>
            <a:r>
              <a:rPr lang="en-US" sz="3200" spc="-10" dirty="0">
                <a:latin typeface="Times New Roman"/>
                <a:cs typeface="Times New Roman"/>
              </a:rPr>
              <a:t>Bud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rot</a:t>
            </a:r>
            <a:endParaRPr lang="en-US" sz="3200" dirty="0">
              <a:latin typeface="Times New Roman"/>
              <a:cs typeface="Times New Roman"/>
            </a:endParaRPr>
          </a:p>
          <a:p>
            <a:pPr marL="405765" indent="-39370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05765" algn="l"/>
                <a:tab pos="406400" algn="l"/>
              </a:tabLst>
            </a:pPr>
            <a:r>
              <a:rPr lang="en-US" sz="3200" spc="-20" dirty="0">
                <a:latin typeface="Times New Roman"/>
                <a:cs typeface="Times New Roman"/>
              </a:rPr>
              <a:t>Leaf</a:t>
            </a:r>
            <a:r>
              <a:rPr lang="en-US" sz="3200" spc="5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blight</a:t>
            </a:r>
            <a:r>
              <a:rPr lang="en-US" sz="3200" spc="-10" dirty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or</a:t>
            </a:r>
            <a:r>
              <a:rPr lang="en-US" sz="3200" spc="-10" dirty="0">
                <a:latin typeface="Times New Roman"/>
                <a:cs typeface="Times New Roman"/>
              </a:rPr>
              <a:t> </a:t>
            </a:r>
            <a:r>
              <a:rPr lang="en-US" sz="3200" spc="-15" dirty="0">
                <a:latin typeface="Times New Roman"/>
                <a:cs typeface="Times New Roman"/>
              </a:rPr>
              <a:t>Botrytis</a:t>
            </a:r>
            <a:r>
              <a:rPr lang="en-US" sz="3200" spc="65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blight</a:t>
            </a:r>
            <a:endParaRPr lang="en-US" sz="3200" dirty="0">
              <a:latin typeface="Times New Roman"/>
              <a:cs typeface="Times New Roman"/>
            </a:endParaRPr>
          </a:p>
          <a:p>
            <a:pPr marL="387350" indent="-375285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387350" algn="l"/>
                <a:tab pos="387985" algn="l"/>
              </a:tabLst>
            </a:pPr>
            <a:r>
              <a:rPr lang="en-US" sz="3200" spc="-5" dirty="0" err="1">
                <a:latin typeface="Times New Roman"/>
                <a:cs typeface="Times New Roman"/>
              </a:rPr>
              <a:t>Alternaria</a:t>
            </a:r>
            <a:r>
              <a:rPr lang="en-US" sz="3200" spc="-10" dirty="0">
                <a:latin typeface="Times New Roman"/>
                <a:cs typeface="Times New Roman"/>
              </a:rPr>
              <a:t> </a:t>
            </a:r>
            <a:r>
              <a:rPr lang="en-US" sz="3200" spc="-5" dirty="0">
                <a:latin typeface="Times New Roman"/>
                <a:cs typeface="Times New Roman"/>
              </a:rPr>
              <a:t>leaf</a:t>
            </a:r>
            <a:r>
              <a:rPr lang="en-US" sz="3200" spc="-10" dirty="0">
                <a:latin typeface="Times New Roman"/>
                <a:cs typeface="Times New Roman"/>
              </a:rPr>
              <a:t> </a:t>
            </a:r>
            <a:r>
              <a:rPr lang="en-US" sz="3200" dirty="0">
                <a:latin typeface="Times New Roman"/>
                <a:cs typeface="Times New Roman"/>
              </a:rPr>
              <a:t>spot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55586"/>
            <a:ext cx="9143999" cy="5024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268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11" name="object 9"/>
          <p:cNvSpPr txBox="1">
            <a:spLocks/>
          </p:cNvSpPr>
          <p:nvPr/>
        </p:nvSpPr>
        <p:spPr>
          <a:xfrm>
            <a:off x="0" y="687599"/>
            <a:ext cx="9144000" cy="997068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12065" rIns="0" bIns="0" rtlCol="0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pc="-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en-US" sz="3200" b="1" spc="-8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sz="3200" b="1" spc="-16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pc="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</a:t>
            </a:r>
            <a:r>
              <a:rPr lang="en-US" sz="3200" b="1" spc="-1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="1" spc="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3200" b="1" spc="-1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b="1" spc="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OSE</a:t>
            </a:r>
          </a:p>
          <a:p>
            <a:r>
              <a:rPr lang="en-US" sz="3200" b="1" spc="5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UNDER OPEN CONDITIONS</a:t>
            </a:r>
            <a:endParaRPr lang="en-US" sz="6000" b="1" spc="5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101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uberose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5791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65631"/>
            <a:ext cx="9143999" cy="49236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uberose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82862"/>
            <a:ext cx="9143999" cy="37513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uberose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uberose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uberose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2907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1354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1" y="6389077"/>
            <a:ext cx="9143999" cy="46892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uberose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59741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9631" y="4570"/>
            <a:ext cx="1254368" cy="4760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949</Words>
  <Application>Microsoft Office PowerPoint</Application>
  <PresentationFormat>On-screen Show (4:3)</PresentationFormat>
  <Paragraphs>73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MT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Mahendra</cp:lastModifiedBy>
  <cp:revision>17</cp:revision>
  <dcterms:created xsi:type="dcterms:W3CDTF">2013-01-27T09:14:16Z</dcterms:created>
  <dcterms:modified xsi:type="dcterms:W3CDTF">2024-04-17T06:15:35Z</dcterms:modified>
  <cp:category/>
</cp:coreProperties>
</file>